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_rels/presentation.xml.rels" ContentType="application/vnd.openxmlformats-package.relationships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2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3.xml.rels" ContentType="application/vnd.openxmlformats-package.relationships+xml"/>
  <Override PartName="/ppt/slides/_rels/slide5.xml.rels" ContentType="application/vnd.openxmlformats-package.relationships+xml"/>
  <Override PartName="/ppt/slides/_rels/slide2.xml.rels" ContentType="application/vnd.openxmlformats-package.relationships+xml"/>
  <Override PartName="/ppt/slides/_rels/slide4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B3D2913B-3D88-45FF-A768-579C451E0F39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E030A57F-03A8-4AE3-BB2B-036B352E9B9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6214BE19-068E-4737-9EC8-7D24B45EC64B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435ADF0F-9D02-4C11-A8B9-31075C62C76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C1F3B33-8E75-4E67-A86D-D7D2522D1FD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542747D0-E045-4891-B21A-573663AC575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2057E9E-6952-45FD-A7FD-8A14414E8E6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3C601A27-08BF-4E78-80B5-00C7E04F94F8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E71154C9-96C6-4B60-B728-8BFD01DD9F81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399FFEC9-F679-4478-ABB7-B22FC8119BE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31558459-DE19-450D-8EFD-4B2F126AB1C8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BCA64D0B-91CE-4DD4-9118-A31B623A73F3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2FB890C5-5573-46C9-9172-5B39C44FA97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4096B80C-8146-407D-A2AF-139351B8F1C8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C3319F1E-A708-4505-9498-D1444EB5DEC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EFD79EB8-3304-436A-A704-169BE02E4425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82FA81D7-60A4-4A83-975D-6F8E23855D03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7BFDC291-8F05-4A6B-AD5B-21862D98D982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71921A16-1EDB-4E07-B21F-F085BDCB258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97171BAA-5D26-47FD-84A5-00EBE3A50DC1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75EEF275-3699-4B31-B2A6-9205E3E73DC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8FDC3DDA-50CF-449C-8966-FC332662D4C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C9656926-DBE1-48AE-BAA9-CE4A118D28D0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4400" spc="-1" strike="noStrike"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A0DA4822-B672-46FE-A1A8-825414E35844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fr-FR" sz="1800" spc="-1" strike="noStrike">
                <a:latin typeface="Arial"/>
              </a:rPr>
              <a:t>Cliquez pour éditer le format du texte-titre</a:t>
            </a:r>
            <a:endParaRPr b="0" lang="fr-FR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pc="-1" strike="noStrike">
                <a:latin typeface="Arial"/>
              </a:rPr>
              <a:t>Cliquez pour éditer le format du plan de texte</a:t>
            </a:r>
            <a:endParaRPr b="0" lang="fr-FR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pc="-1" strike="noStrike">
                <a:latin typeface="Arial"/>
              </a:rPr>
              <a:t>Second niveau de plan</a:t>
            </a:r>
            <a:endParaRPr b="0" lang="fr-FR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pc="-1" strike="noStrike">
                <a:latin typeface="Arial"/>
              </a:rPr>
              <a:t>Troisième niveau de plan</a:t>
            </a:r>
            <a:endParaRPr b="0" lang="fr-FR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pc="-1" strike="noStrike">
                <a:latin typeface="Arial"/>
              </a:rPr>
              <a:t>Quatrième niveau de plan</a:t>
            </a:r>
            <a:endParaRPr b="0" lang="fr-FR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pc="-1" strike="noStrike">
                <a:latin typeface="Arial"/>
              </a:rPr>
              <a:t>Cinquième niveau de plan</a:t>
            </a:r>
            <a:endParaRPr b="0" lang="fr-FR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pc="-1" strike="noStrike">
                <a:latin typeface="Arial"/>
              </a:rPr>
              <a:t>Sixième niveau de plan</a:t>
            </a:r>
            <a:endParaRPr b="0" lang="fr-FR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pc="-1" strike="noStrike">
                <a:latin typeface="Arial"/>
              </a:rPr>
              <a:t>Septième niveau de plan</a:t>
            </a:r>
            <a:endParaRPr b="0" lang="fr-FR" sz="1800" spc="-1" strike="noStrike"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1"/>
          </p:nvPr>
        </p:nvSpPr>
        <p:spPr>
          <a:xfrm>
            <a:off x="3124080" y="6356520"/>
            <a:ext cx="2894400" cy="3639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algn="ctr">
              <a:lnSpc>
                <a:spcPct val="100000"/>
              </a:lnSpc>
              <a:buNone/>
              <a:defRPr b="0" lang="fr-FR" sz="1400" spc="-1" strike="noStrike">
                <a:latin typeface="Times New Roman"/>
              </a:defRPr>
            </a:lvl1pPr>
          </a:lstStyle>
          <a:p>
            <a:pPr algn="ctr">
              <a:lnSpc>
                <a:spcPct val="100000"/>
              </a:lnSpc>
              <a:buNone/>
            </a:pPr>
            <a:r>
              <a:rPr b="0" lang="fr-FR" sz="1400" spc="-1" strike="noStrike">
                <a:latin typeface="Times New Roman"/>
              </a:rPr>
              <a:t>&lt;pied de page&gt;</a:t>
            </a:r>
            <a:endParaRPr b="0" lang="fr-FR" sz="1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2"/>
          </p:nvPr>
        </p:nvSpPr>
        <p:spPr>
          <a:xfrm>
            <a:off x="6553080" y="6356520"/>
            <a:ext cx="2132640" cy="3639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algn="r">
              <a:lnSpc>
                <a:spcPct val="100000"/>
              </a:lnSpc>
              <a:buNone/>
              <a:defRPr b="0" lang="en-US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8DF84C24-5360-4635-9634-E5E09E73E163}" type="slidenum">
              <a:rPr b="0" lang="en-US" sz="1200" spc="-1" strike="noStrike">
                <a:solidFill>
                  <a:srgbClr val="8b8b8b"/>
                </a:solidFill>
                <a:latin typeface="Calibri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 idx="3"/>
          </p:nvPr>
        </p:nvSpPr>
        <p:spPr>
          <a:xfrm>
            <a:off x="457200" y="6356520"/>
            <a:ext cx="2132640" cy="3639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>
              <a:defRPr b="0" lang="fr-FR" sz="1400" spc="-1" strike="noStrike">
                <a:latin typeface="Times New Roman"/>
              </a:defRPr>
            </a:lvl1pPr>
          </a:lstStyle>
          <a:p>
            <a:r>
              <a:rPr b="0" lang="fr-FR" sz="1400" spc="-1" strike="noStrike">
                <a:latin typeface="Times New Roman"/>
              </a:rPr>
              <a:t>&lt;date/heure&gt;</a:t>
            </a:r>
            <a:endParaRPr b="0" lang="fr-FR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ftr" idx="4"/>
          </p:nvPr>
        </p:nvSpPr>
        <p:spPr>
          <a:xfrm>
            <a:off x="3124080" y="6356520"/>
            <a:ext cx="2894400" cy="3639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algn="ctr">
              <a:lnSpc>
                <a:spcPct val="100000"/>
              </a:lnSpc>
              <a:buNone/>
              <a:defRPr b="0" lang="fr-FR" sz="1400" spc="-1" strike="noStrike">
                <a:latin typeface="Times New Roman"/>
              </a:defRPr>
            </a:lvl1pPr>
          </a:lstStyle>
          <a:p>
            <a:pPr algn="ctr">
              <a:lnSpc>
                <a:spcPct val="100000"/>
              </a:lnSpc>
              <a:buNone/>
            </a:pPr>
            <a:r>
              <a:rPr b="0" lang="fr-FR" sz="1400" spc="-1" strike="noStrike">
                <a:latin typeface="Times New Roman"/>
              </a:rPr>
              <a:t>&lt;pied de page&gt;</a:t>
            </a:r>
            <a:endParaRPr b="0" lang="fr-FR" sz="1400" spc="-1" strike="noStrike">
              <a:latin typeface="Times New Roman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sldNum" idx="5"/>
          </p:nvPr>
        </p:nvSpPr>
        <p:spPr>
          <a:xfrm>
            <a:off x="6553080" y="6356520"/>
            <a:ext cx="2132640" cy="3639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algn="r">
              <a:lnSpc>
                <a:spcPct val="100000"/>
              </a:lnSpc>
              <a:buNone/>
              <a:defRPr b="0" lang="en-US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680BC8A4-2BC9-4A52-BBDE-C5976E67B5DA}" type="slidenum">
              <a:rPr b="0" lang="en-US" sz="1200" spc="-1" strike="noStrike">
                <a:solidFill>
                  <a:srgbClr val="8b8b8b"/>
                </a:solidFill>
                <a:latin typeface="Calibri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 idx="6"/>
          </p:nvPr>
        </p:nvSpPr>
        <p:spPr>
          <a:xfrm>
            <a:off x="457200" y="6356520"/>
            <a:ext cx="2132640" cy="3639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>
              <a:defRPr b="0" lang="fr-FR" sz="1400" spc="-1" strike="noStrike">
                <a:latin typeface="Times New Roman"/>
              </a:defRPr>
            </a:lvl1pPr>
          </a:lstStyle>
          <a:p>
            <a:r>
              <a:rPr b="0" lang="fr-FR" sz="1400" spc="-1" strike="noStrike">
                <a:latin typeface="Times New Roman"/>
              </a:rPr>
              <a:t>&lt;date/heure&gt;</a:t>
            </a:r>
            <a:endParaRPr b="0" lang="fr-FR" sz="14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fr-FR" sz="4400" spc="-1" strike="noStrike">
                <a:latin typeface="Arial"/>
              </a:rPr>
              <a:t>Cliquez pour éditer le format du texte-titre</a:t>
            </a:r>
            <a:endParaRPr b="0" lang="fr-FR" sz="4400" spc="-1" strike="noStrike">
              <a:latin typeface="Arial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3200" spc="-1" strike="noStrike">
                <a:latin typeface="Arial"/>
              </a:rPr>
              <a:t>Cliquez pour éditer le format du plan de texte</a:t>
            </a:r>
            <a:endParaRPr b="0" lang="fr-F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800" spc="-1" strike="noStrike">
                <a:latin typeface="Arial"/>
              </a:rPr>
              <a:t>Second niveau de plan</a:t>
            </a:r>
            <a:endParaRPr b="0" lang="fr-F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400" spc="-1" strike="noStrike">
                <a:latin typeface="Arial"/>
              </a:rPr>
              <a:t>Troisième niveau de plan</a:t>
            </a:r>
            <a:endParaRPr b="0" lang="fr-F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000" spc="-1" strike="noStrike">
                <a:latin typeface="Arial"/>
              </a:rPr>
              <a:t>Quatrième niveau de plan</a:t>
            </a:r>
            <a:endParaRPr b="0" lang="fr-F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pc="-1" strike="noStrike">
                <a:latin typeface="Arial"/>
              </a:rPr>
              <a:t>Cinquième niveau de plan</a:t>
            </a:r>
            <a:endParaRPr b="0" lang="fr-F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pc="-1" strike="noStrike">
                <a:latin typeface="Arial"/>
              </a:rPr>
              <a:t>Sixième niveau de plan</a:t>
            </a:r>
            <a:endParaRPr b="0" lang="fr-F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pc="-1" strike="noStrike">
                <a:latin typeface="Arial"/>
              </a:rPr>
              <a:t>Septième niveau de plan</a:t>
            </a:r>
            <a:endParaRPr b="0" lang="fr-F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rgbClr val="000000"/>
                </a:solidFill>
                <a:latin typeface="Calibri"/>
              </a:rPr>
              <a:t>Accueil des étudiants MP*/MPI* Rentrée 2026</a:t>
            </a:r>
            <a:endParaRPr b="0" lang="fr-FR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subTitle"/>
          </p:nvPr>
        </p:nvSpPr>
        <p:spPr>
          <a:xfrm>
            <a:off x="1371600" y="3886200"/>
            <a:ext cx="6399720" cy="1751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ctr">
              <a:lnSpc>
                <a:spcPct val="100000"/>
              </a:lnSpc>
              <a:spcBef>
                <a:spcPts val="641"/>
              </a:spcBef>
              <a:buNone/>
              <a:tabLst>
                <a:tab algn="l" pos="0"/>
              </a:tabLst>
            </a:pPr>
            <a:r>
              <a:rPr b="0" lang="fr-FR" sz="3200" spc="-1" strike="noStrike">
                <a:solidFill>
                  <a:srgbClr val="8b8b8b"/>
                </a:solidFill>
                <a:latin typeface="Calibri"/>
              </a:rPr>
              <a:t>Présentation d’accueil en classe étoilée</a:t>
            </a:r>
            <a:endParaRPr b="0" lang="fr-F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rgbClr val="000000"/>
                </a:solidFill>
                <a:latin typeface="Calibri"/>
              </a:rPr>
              <a:t>1. Le travail</a:t>
            </a:r>
            <a:endParaRPr b="0" lang="fr-FR" sz="4400" spc="-1" strike="noStrike"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8520" cy="4524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spcBef>
                <a:spcPts val="641"/>
              </a:spcBef>
              <a:buNone/>
            </a:pP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Travail quotidien, soutenu et régulier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Attitude active : comprendre, expérimenter, poser des questions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Erreurs = leviers d’apprentissage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Faire des liens entre chapitres, années, matières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Chaque enseignant précisera ses attentes</a:t>
            </a:r>
            <a:endParaRPr b="0" lang="fr-F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rgbClr val="000000"/>
                </a:solidFill>
                <a:latin typeface="Calibri"/>
              </a:rPr>
              <a:t>2. Le respect</a:t>
            </a:r>
            <a:endParaRPr b="0" lang="fr-FR" sz="4400" spc="-1" strike="noStrike"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8520" cy="4524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spcBef>
                <a:spcPts val="641"/>
              </a:spcBef>
              <a:buNone/>
            </a:pP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Respect mutuel : étudiants ↔ enseignants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Respect des engagements : DM, DS, khôlles, TIPE...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Prévenir en cas d’imprévu</a:t>
            </a:r>
            <a:endParaRPr b="0" lang="fr-F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rgbClr val="000000"/>
                </a:solidFill>
                <a:latin typeface="Calibri"/>
              </a:rPr>
              <a:t>3. La communication</a:t>
            </a:r>
            <a:endParaRPr b="0" lang="fr-FR" sz="4400" spc="-1" strike="noStrike"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8520" cy="4524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spcBef>
                <a:spcPts val="641"/>
              </a:spcBef>
              <a:buNone/>
            </a:pP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Exprimer les incompréhensions pédagogiques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Parler des difficultés personnelles ou matérielles à l’équipe pédagogique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Prévenir tôt pour mieux adapter/anticiper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Le silence empêche de trouver des solutions</a:t>
            </a:r>
            <a:endParaRPr b="0" lang="fr-F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rgbClr val="000000"/>
                </a:solidFill>
                <a:latin typeface="Calibri"/>
              </a:rPr>
              <a:t>4. La notation</a:t>
            </a:r>
            <a:endParaRPr b="0" lang="fr-FR" sz="4400" spc="-1" strike="noStrike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457200" y="900000"/>
            <a:ext cx="8228520" cy="4524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spcBef>
                <a:spcPts val="641"/>
              </a:spcBef>
              <a:buNone/>
            </a:pP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Les concours constituent l’évaluation décisive de l’année (pas de passage classique en classe supérieure)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La note est un indicateur de progression, de performance ponctuelle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Ne pas surestimer une mauvaise note isolée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L’autorisation de faire une 5/2 dépend essentiellement de l’investissement et de l’attitude, et dans une très moindre mesure des résultats en cours d’année</a:t>
            </a:r>
            <a:endParaRPr b="0" lang="fr-F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rgbClr val="000000"/>
                </a:solidFill>
                <a:latin typeface="Calibri"/>
              </a:rPr>
              <a:t>5. Classe étoilée : rythme soutenu</a:t>
            </a:r>
            <a:endParaRPr b="0" lang="fr-FR" sz="4400" spc="-1" strike="noStrike"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8520" cy="4524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spcBef>
                <a:spcPts val="641"/>
              </a:spcBef>
              <a:buNone/>
            </a:pP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Sentiment de retard fréquent, mais normal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La progression n’est pas toujours immédiate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Les révisions juste avant les écrits révèlent souvent les acquis : meilleures performances aux concours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Persévérance essentielle, on ne baisse pas les bras</a:t>
            </a:r>
            <a:endParaRPr b="0" lang="fr-F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rgbClr val="000000"/>
                </a:solidFill>
                <a:latin typeface="Calibri"/>
              </a:rPr>
              <a:t>Conclusion</a:t>
            </a:r>
            <a:endParaRPr b="0" lang="fr-FR" sz="4400" spc="-1" strike="noStrike"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8520" cy="4524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spcBef>
                <a:spcPts val="641"/>
              </a:spcBef>
              <a:buNone/>
            </a:pP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Année exigeante mais enrichissante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L’équipe vous accompagne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Travail, rigueur, bienveillance, confiance</a:t>
            </a:r>
            <a:endParaRPr b="0" lang="fr-FR" sz="32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Bonne rentrée à toutes et tous !</a:t>
            </a:r>
            <a:endParaRPr b="0" lang="fr-F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Application>LibreOffice/7.3.7.2$Linux_X86_64 LibreOffice_project/30$Build-2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/>
  <dc:description>generated using python-pptx</dc:description>
  <dc:language>fr-FR</dc:language>
  <cp:lastModifiedBy/>
  <dcterms:modified xsi:type="dcterms:W3CDTF">2026-08-24T07:44:13Z</dcterms:modified>
  <cp:revision>8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